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4" r:id="rId3"/>
    <p:sldId id="310" r:id="rId4"/>
    <p:sldId id="348" r:id="rId5"/>
    <p:sldId id="349" r:id="rId6"/>
    <p:sldId id="350" r:id="rId7"/>
    <p:sldId id="351" r:id="rId8"/>
    <p:sldId id="352" r:id="rId9"/>
    <p:sldId id="265" r:id="rId10"/>
    <p:sldId id="353" r:id="rId11"/>
    <p:sldId id="267" r:id="rId12"/>
    <p:sldId id="294" r:id="rId13"/>
    <p:sldId id="295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DCA"/>
    <a:srgbClr val="D4CBCF"/>
    <a:srgbClr val="D7D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1" autoAdjust="0"/>
    <p:restoredTop sz="95363" autoAdjust="0"/>
  </p:normalViewPr>
  <p:slideViewPr>
    <p:cSldViewPr snapToObjects="1" showGuides="1">
      <p:cViewPr varScale="1">
        <p:scale>
          <a:sx n="128" d="100"/>
          <a:sy n="128" d="100"/>
        </p:scale>
        <p:origin x="9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458618-560F-E541-8FDF-ED5BA4B1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158DA5-56AD-D441-AE53-CC3C3E85B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5FA7-3AF3-3E44-8E69-A66D8F16ACCA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608AE-2C6B-5444-997A-8E9A1339D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B869F-3891-AD4D-9188-30DAED6D9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9EBE-F62A-2345-B6F5-10DD0B5929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0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D904-E2EF-4109-85E4-34360EE3BC2D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1771-BB1F-4224-BB36-D91542650C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8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14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6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000" y="0"/>
            <a:ext cx="5112000" cy="24236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1486719"/>
            <a:ext cx="8906207" cy="2687915"/>
          </a:xfrm>
        </p:spPr>
        <p:txBody>
          <a:bodyPr anchor="b"/>
          <a:lstStyle>
            <a:lvl1pPr algn="l">
              <a:lnSpc>
                <a:spcPct val="11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578804"/>
            <a:ext cx="890620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90468" y="6143898"/>
            <a:ext cx="6552000" cy="230832"/>
          </a:xfrm>
        </p:spPr>
        <p:txBody>
          <a:bodyPr/>
          <a:lstStyle>
            <a:lvl1pPr>
              <a:defRPr sz="15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5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752986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290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54"/>
          <a:stretch/>
        </p:blipFill>
        <p:spPr>
          <a:xfrm>
            <a:off x="0" y="0"/>
            <a:ext cx="3191000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96330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4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23992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4FC5CD-60E5-49E3-93AA-20053139D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666" r="48755" b="-348"/>
          <a:stretch/>
        </p:blipFill>
        <p:spPr>
          <a:xfrm>
            <a:off x="404614" y="0"/>
            <a:ext cx="2855047" cy="6858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A79FC7-554A-4737-90AC-9D03F680E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7406"/>
          <a:stretch/>
        </p:blipFill>
        <p:spPr>
          <a:xfrm>
            <a:off x="0" y="0"/>
            <a:ext cx="404614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1E9054-C6F7-47FF-8B27-B33339F3A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0747"/>
          <a:stretch/>
        </p:blipFill>
        <p:spPr>
          <a:xfrm>
            <a:off x="-350314" y="6429377"/>
            <a:ext cx="3609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4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3815484-86BF-4B48-9351-69CF8CB3C508}"/>
              </a:ext>
            </a:extLst>
          </p:cNvPr>
          <p:cNvGrpSpPr/>
          <p:nvPr userDrawn="1"/>
        </p:nvGrpSpPr>
        <p:grpSpPr>
          <a:xfrm>
            <a:off x="2962" y="0"/>
            <a:ext cx="6067765" cy="6858002"/>
            <a:chOff x="2962" y="0"/>
            <a:chExt cx="6067765" cy="685800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74FC5CD-60E5-49E3-93AA-20053139D5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666" r="48755" b="-348"/>
            <a:stretch/>
          </p:blipFill>
          <p:spPr>
            <a:xfrm>
              <a:off x="3215680" y="0"/>
              <a:ext cx="2855047" cy="685800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EA79FC7-554A-4737-90AC-9D03F680E8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62" y="0"/>
              <a:ext cx="3212718" cy="68580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A1E9054-C6F7-47FF-8B27-B33339F3A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460752" y="6429377"/>
              <a:ext cx="3609975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74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68008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113026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52885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6CE594-B0DA-4537-9C5C-625C53DF96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78" t="34145" r="33424" b="1593"/>
          <a:stretch/>
        </p:blipFill>
        <p:spPr>
          <a:xfrm>
            <a:off x="0" y="-53278"/>
            <a:ext cx="3366779" cy="69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2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6D5D4BD-FB1A-4579-9912-E6C4342FEBA1}"/>
              </a:ext>
            </a:extLst>
          </p:cNvPr>
          <p:cNvGrpSpPr/>
          <p:nvPr userDrawn="1"/>
        </p:nvGrpSpPr>
        <p:grpSpPr>
          <a:xfrm>
            <a:off x="0" y="-53278"/>
            <a:ext cx="6033829" cy="6911278"/>
            <a:chOff x="0" y="-53278"/>
            <a:chExt cx="6033829" cy="691127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D6CE594-B0DA-4537-9C5C-625C53DF96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34145" r="33424" b="1593"/>
            <a:stretch/>
          </p:blipFill>
          <p:spPr>
            <a:xfrm>
              <a:off x="973890" y="-53278"/>
              <a:ext cx="5059939" cy="691127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9BD073C-72A6-48F3-B708-5323E31281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-53278"/>
              <a:ext cx="982439" cy="6911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946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B947E97-F9D7-4BBE-A1A6-3757535BA2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645" t="38840" r="19444"/>
          <a:stretch/>
        </p:blipFill>
        <p:spPr>
          <a:xfrm>
            <a:off x="2754" y="0"/>
            <a:ext cx="3572966" cy="688538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7132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05F39F7-23EA-4534-9CAA-8CA0B5D38557}"/>
              </a:ext>
            </a:extLst>
          </p:cNvPr>
          <p:cNvGrpSpPr/>
          <p:nvPr userDrawn="1"/>
        </p:nvGrpSpPr>
        <p:grpSpPr>
          <a:xfrm>
            <a:off x="0" y="0"/>
            <a:ext cx="6890842" cy="6885384"/>
            <a:chOff x="0" y="0"/>
            <a:chExt cx="6890842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5195900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947E97-F9D7-4BBE-A1A6-3757535BA2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931" t="38840" r="19444"/>
            <a:stretch/>
          </p:blipFill>
          <p:spPr>
            <a:xfrm>
              <a:off x="0" y="0"/>
              <a:ext cx="6096000" cy="6885384"/>
            </a:xfrm>
            <a:prstGeom prst="rect">
              <a:avLst/>
            </a:prstGeom>
          </p:spPr>
        </p:pic>
      </p:grp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2297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717321-02DB-4C17-96D5-A6612A439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-10197"/>
            <a:ext cx="3631257" cy="68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2525590" y="476671"/>
            <a:ext cx="3735757" cy="92333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6000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9" name="object 4"/>
          <p:cNvSpPr/>
          <p:nvPr userDrawn="1"/>
        </p:nvSpPr>
        <p:spPr>
          <a:xfrm>
            <a:off x="428" y="1400001"/>
            <a:ext cx="12191144" cy="5457565"/>
          </a:xfrm>
          <a:custGeom>
            <a:avLst/>
            <a:gdLst/>
            <a:ahLst/>
            <a:cxnLst/>
            <a:rect l="l" t="t" r="r" b="b"/>
            <a:pathLst>
              <a:path w="20104100" h="9172575">
                <a:moveTo>
                  <a:pt x="0" y="9172495"/>
                </a:moveTo>
                <a:lnTo>
                  <a:pt x="20104099" y="9172495"/>
                </a:lnTo>
                <a:lnTo>
                  <a:pt x="20104099" y="0"/>
                </a:lnTo>
                <a:lnTo>
                  <a:pt x="0" y="0"/>
                </a:lnTo>
                <a:lnTo>
                  <a:pt x="0" y="91724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1007968"/>
          </a:xfrm>
        </p:spPr>
        <p:txBody>
          <a:bodyPr/>
          <a:lstStyle>
            <a:lvl1pPr marL="0">
              <a:lnSpc>
                <a:spcPct val="110000"/>
              </a:lnSpc>
              <a:spcBef>
                <a:spcPts val="2400"/>
              </a:spcBef>
              <a:spcAft>
                <a:spcPts val="300"/>
              </a:spcAft>
              <a:buFontTx/>
              <a:buNone/>
              <a:defRPr sz="3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B42BA5-A03D-2D47-9B15-60A86126B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7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2461" y="1987890"/>
            <a:ext cx="515132" cy="461665"/>
          </a:xfrm>
        </p:spPr>
        <p:txBody>
          <a:bodyPr wrap="none"/>
          <a:lstStyle>
            <a:lvl1pPr marL="0" algn="r">
              <a:buFontTx/>
              <a:buNone/>
              <a:defRPr sz="3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99161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231904" y="908720"/>
            <a:ext cx="3317181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3FB175C-9AED-4D63-BDC4-2B90B727C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515" b="-1"/>
          <a:stretch/>
        </p:blipFill>
        <p:spPr>
          <a:xfrm>
            <a:off x="1116125" y="-1"/>
            <a:ext cx="4979875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0DE738-3085-4659-AA4D-02747B87BFFD}"/>
              </a:ext>
            </a:extLst>
          </p:cNvPr>
          <p:cNvSpPr/>
          <p:nvPr userDrawn="1"/>
        </p:nvSpPr>
        <p:spPr>
          <a:xfrm>
            <a:off x="0" y="-1"/>
            <a:ext cx="1116125" cy="6858001"/>
          </a:xfrm>
          <a:prstGeom prst="rect">
            <a:avLst/>
          </a:prstGeom>
          <a:solidFill>
            <a:srgbClr val="D2CD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673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EDB797-088F-477D-B36D-C5F606806B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8419B-77FE-4A52-8C9E-62A3AC7649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503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8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B9DF48-6CAB-420C-943C-853F236BF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8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91FF44-590E-48E8-B72B-3B7702F51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735" r="5841"/>
          <a:stretch/>
        </p:blipFill>
        <p:spPr>
          <a:xfrm rot="10800000">
            <a:off x="-244678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49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04CAB7-6A2F-458F-BABA-5F2A0FDE12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8792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16B112-E169-41C3-AFC6-EF452F981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4909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1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B462B2-E00A-41D2-B20E-45336FA44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8" y="0"/>
            <a:ext cx="374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1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5FA26A-9843-4642-9866-9C8209531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4" r="17963"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6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AE133-DDD8-4EC7-AD05-3C8437EEE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567608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041018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E7FE86-DAFD-4E8A-9A44-161395590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39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1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CDF404-E1F6-4F3E-A763-4FC944EDB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6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95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79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68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8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5">
    <p:bg>
      <p:bgPr>
        <a:solidFill>
          <a:srgbClr val="D7D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956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49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338A843-6179-4B37-9224-2F536E5EC28D}"/>
              </a:ext>
            </a:extLst>
          </p:cNvPr>
          <p:cNvGrpSpPr/>
          <p:nvPr userDrawn="1"/>
        </p:nvGrpSpPr>
        <p:grpSpPr>
          <a:xfrm>
            <a:off x="0" y="-910"/>
            <a:ext cx="12219053" cy="6858910"/>
            <a:chOff x="0" y="-910"/>
            <a:chExt cx="12219053" cy="6858910"/>
          </a:xfrm>
          <a:pattFill prst="pct5">
            <a:fgClr>
              <a:schemeClr val="accent1"/>
            </a:fgClr>
            <a:bgClr>
              <a:schemeClr val="bg1"/>
            </a:bgClr>
          </a:pattFill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E1190D0-DB25-44AD-9CC8-9F0F04897A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192" b="20998"/>
            <a:stretch/>
          </p:blipFill>
          <p:spPr>
            <a:xfrm>
              <a:off x="0" y="-1"/>
              <a:ext cx="7250695" cy="6858001"/>
            </a:xfrm>
            <a:prstGeom prst="rect">
              <a:avLst/>
            </a:prstGeom>
            <a:grpFill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A505CDD-C233-4B6D-A207-536B41577D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221713" y="-910"/>
              <a:ext cx="2710557" cy="6858000"/>
            </a:xfrm>
            <a:prstGeom prst="rect">
              <a:avLst/>
            </a:prstGeom>
            <a:grpFill/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DB1E4E3-9EE4-4E54-A4F1-59E07D8215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08496" y="0"/>
              <a:ext cx="2710557" cy="6858000"/>
            </a:xfrm>
            <a:prstGeom prst="rect">
              <a:avLst/>
            </a:prstGeom>
            <a:grpFill/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1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A599B6-5BC2-4423-932C-6A6F09893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082" b="1607"/>
          <a:stretch/>
        </p:blipFill>
        <p:spPr>
          <a:xfrm>
            <a:off x="4660795" y="0"/>
            <a:ext cx="7535728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0707E3-8644-4172-AE14-35B2F16ADD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79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427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357502-B8FA-4EA2-AF88-4862AB35B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127"/>
          <a:stretch/>
        </p:blipFill>
        <p:spPr>
          <a:xfrm>
            <a:off x="4944981" y="0"/>
            <a:ext cx="7247019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80F93DD-5A71-4A85-BCF0-942D10CB6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31909" y="1"/>
            <a:ext cx="1316238" cy="68853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73AB6D9-AE6D-4783-84A7-51C8BF5873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48148" y="1"/>
            <a:ext cx="1396834" cy="688538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F0A327F-9231-45FB-8541-57ABCE496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671" y="1"/>
            <a:ext cx="1316238" cy="688538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DBC8CA8-AAA7-435A-A491-FE19350B6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74" y="1"/>
            <a:ext cx="937281" cy="6885384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0DF836-FD36-4333-ADF7-3A9798D1EE19}"/>
              </a:ext>
            </a:extLst>
          </p:cNvPr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0CEE2558-E3BE-48F8-BE55-D4C56892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5935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eu lib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B7E36B-BB2C-004C-B1AB-A85BBE083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1" name="object 5"/>
          <p:cNvSpPr>
            <a:spLocks noChangeAspect="1"/>
          </p:cNvSpPr>
          <p:nvPr userDrawn="1"/>
        </p:nvSpPr>
        <p:spPr>
          <a:xfrm>
            <a:off x="0" y="0"/>
            <a:ext cx="6095572" cy="688538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444"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335044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 cl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524630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/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4579312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D070705-B11F-AD4F-8A63-73EA8F004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6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176830"/>
            <a:ext cx="10189207" cy="1343958"/>
          </a:xfrm>
        </p:spPr>
        <p:txBody>
          <a:bodyPr anchor="b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315741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4912040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577055" y="1714844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1315741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4912040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577055" y="3944618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123920-6AB1-8544-8B94-C9A5C3A41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31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412792"/>
            <a:ext cx="10189207" cy="1107996"/>
          </a:xfrm>
        </p:spPr>
        <p:txBody>
          <a:bodyPr anchor="b"/>
          <a:lstStyle>
            <a:lvl1pPr marL="0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695325" y="2744924"/>
            <a:ext cx="4932623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 dirty="0"/>
              <a:t>Cliquez sur l'icône pour ajouter un graphique</a:t>
            </a:r>
          </a:p>
        </p:txBody>
      </p:sp>
      <p:sp>
        <p:nvSpPr>
          <p:cNvPr id="18" name="Espace réservé du graphique 5"/>
          <p:cNvSpPr>
            <a:spLocks noGrp="1"/>
          </p:cNvSpPr>
          <p:nvPr>
            <p:ph type="chart" sz="quarter" idx="24"/>
          </p:nvPr>
        </p:nvSpPr>
        <p:spPr>
          <a:xfrm>
            <a:off x="6096000" y="2744924"/>
            <a:ext cx="3060415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sp>
        <p:nvSpPr>
          <p:cNvPr id="19" name="Espace réservé du graphique 5"/>
          <p:cNvSpPr>
            <a:spLocks noGrp="1"/>
          </p:cNvSpPr>
          <p:nvPr>
            <p:ph type="chart" sz="quarter" idx="25"/>
          </p:nvPr>
        </p:nvSpPr>
        <p:spPr>
          <a:xfrm>
            <a:off x="9516380" y="1772816"/>
            <a:ext cx="1977278" cy="3708412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3CA40D-977B-314B-BA7C-54F54BA62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anc lib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486C2C-C84D-5C4B-A75C-FE8427831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bat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739517" y="2421033"/>
            <a:ext cx="9757158" cy="2015936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6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41" t="39079" r="33819" b="44274"/>
          <a:stretch/>
        </p:blipFill>
        <p:spPr>
          <a:xfrm>
            <a:off x="9516380" y="6099868"/>
            <a:ext cx="1296145" cy="7560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80" t="39933" r="33179" b="43398"/>
          <a:stretch/>
        </p:blipFill>
        <p:spPr>
          <a:xfrm>
            <a:off x="1739517" y="-20812"/>
            <a:ext cx="1296144" cy="7560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E94D76-7FEC-4647-AC3A-26E514D791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10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r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1725202" y="2072278"/>
            <a:ext cx="2268000" cy="2700000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4331803" y="2292151"/>
            <a:ext cx="7164871" cy="2273699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4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46D7B1-468D-9340-9D4E-57B168F00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2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6732823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825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367570" y="597828"/>
            <a:ext cx="4824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4A17B1-256A-6D41-B041-8BECCFE72A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54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1384"/>
            <a:ext cx="6168008" cy="6236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6169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23837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9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456842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04A102-A05B-7C44-B5C8-205BF870E77C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98" b="2441"/>
          <a:stretch/>
        </p:blipFill>
        <p:spPr>
          <a:xfrm>
            <a:off x="0" y="0"/>
            <a:ext cx="3262645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C4280D-A6D3-49B3-A978-A07862350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14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lat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</p:spTree>
    <p:extLst>
      <p:ext uri="{BB962C8B-B14F-4D97-AF65-F5344CB8AC3E}">
        <p14:creationId xmlns:p14="http://schemas.microsoft.com/office/powerpoint/2010/main" val="12573211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12192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1627985"/>
            <a:ext cx="6048672" cy="803618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600" b="1">
                <a:solidFill>
                  <a:schemeClr val="tx1"/>
                </a:solidFill>
              </a:defRPr>
            </a:lvl1pPr>
            <a:lvl2pPr marL="0">
              <a:lnSpc>
                <a:spcPct val="11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1349409" y="4006225"/>
            <a:ext cx="3558459" cy="43088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>
                <a:solidFill>
                  <a:schemeClr val="tx2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13" name="Espace réservé pour une image  3"/>
          <p:cNvSpPr>
            <a:spLocks noGrp="1" noChangeAspect="1"/>
          </p:cNvSpPr>
          <p:nvPr>
            <p:ph type="pic" sz="quarter" idx="14"/>
          </p:nvPr>
        </p:nvSpPr>
        <p:spPr>
          <a:xfrm>
            <a:off x="1342777" y="1587388"/>
            <a:ext cx="2160000" cy="216000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123050-E790-3642-8D40-B7FAAF73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517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6192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537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7380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3155223"/>
          </a:xfrm>
        </p:spPr>
        <p:txBody>
          <a:bodyPr/>
          <a:lstStyle>
            <a:lvl1pPr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  <a:lvl6pPr>
              <a:lnSpc>
                <a:spcPct val="120000"/>
              </a:lnSpc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188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3273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8" name="Espace réservé pour une image  3"/>
          <p:cNvSpPr>
            <a:spLocks noGrp="1"/>
          </p:cNvSpPr>
          <p:nvPr>
            <p:ph type="pic" sz="quarter" idx="16"/>
          </p:nvPr>
        </p:nvSpPr>
        <p:spPr>
          <a:xfrm>
            <a:off x="3300202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6368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pour une image  3"/>
          <p:cNvSpPr>
            <a:spLocks noGrp="1"/>
          </p:cNvSpPr>
          <p:nvPr>
            <p:ph type="pic" sz="quarter" idx="18"/>
          </p:nvPr>
        </p:nvSpPr>
        <p:spPr>
          <a:xfrm>
            <a:off x="6378101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4267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2" name="Espace réservé pour une image  3"/>
          <p:cNvSpPr>
            <a:spLocks noGrp="1"/>
          </p:cNvSpPr>
          <p:nvPr>
            <p:ph type="pic" sz="quarter" idx="20"/>
          </p:nvPr>
        </p:nvSpPr>
        <p:spPr>
          <a:xfrm>
            <a:off x="945600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958216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8646199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4" name="Espace réservé du tableau 13"/>
          <p:cNvSpPr>
            <a:spLocks noGrp="1"/>
          </p:cNvSpPr>
          <p:nvPr>
            <p:ph type="tbl" sz="quarter" idx="22"/>
          </p:nvPr>
        </p:nvSpPr>
        <p:spPr>
          <a:xfrm>
            <a:off x="1019436" y="2168860"/>
            <a:ext cx="5076563" cy="3158450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24092" y="1394194"/>
            <a:ext cx="4572583" cy="2462213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Char char="›"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</p:spTree>
    <p:extLst>
      <p:ext uri="{BB962C8B-B14F-4D97-AF65-F5344CB8AC3E}">
        <p14:creationId xmlns:p14="http://schemas.microsoft.com/office/powerpoint/2010/main" val="2494584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572164" y="1376772"/>
            <a:ext cx="3924436" cy="2383729"/>
          </a:xfrm>
        </p:spPr>
        <p:txBody>
          <a:bodyPr/>
          <a:lstStyle>
            <a:lvl1pPr>
              <a:defRPr/>
            </a:lvl1pPr>
            <a:lvl2pPr>
              <a:defRPr b="1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704337" y="1700808"/>
            <a:ext cx="5931723" cy="3672408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7643977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  <a:ln>
            <a:noFill/>
          </a:ln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163453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3683732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6168008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8699718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90433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82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A4B825-8120-4DCA-B4E4-E649F14DD68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CB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5F5986-E9AF-4824-8876-AFCB3EAD8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7069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13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Q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92000" cy="6858000"/>
          </a:xfrm>
          <a:prstGeom prst="rect">
            <a:avLst/>
          </a:prstGeom>
          <a:solidFill>
            <a:srgbClr val="D7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780075" y="2671752"/>
            <a:ext cx="4716599" cy="3031599"/>
          </a:xfrm>
        </p:spPr>
        <p:txBody>
          <a:bodyPr anchor="t"/>
          <a:lstStyle>
            <a:lvl1pPr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81C53B-4986-204B-8562-304F54D6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92" y="1268760"/>
            <a:ext cx="4769708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7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05901" y="2805752"/>
            <a:ext cx="6552803" cy="1246495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9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Clôture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sp>
        <p:nvSpPr>
          <p:cNvPr id="8" name="object 4"/>
          <p:cNvSpPr/>
          <p:nvPr userDrawn="1"/>
        </p:nvSpPr>
        <p:spPr>
          <a:xfrm>
            <a:off x="1847528" y="908720"/>
            <a:ext cx="2736304" cy="33843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42625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A6364B-098B-4CB7-AAFE-C78905A79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C80334-C295-4CBD-9AC6-D655E8055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320" y="-11535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7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0" y="-27384"/>
            <a:ext cx="4079776" cy="6885384"/>
            <a:chOff x="2523034" y="-45206"/>
            <a:chExt cx="4079776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4907868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4" name="Image 3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518"/>
            <a:stretch/>
          </p:blipFill>
          <p:spPr>
            <a:xfrm>
              <a:off x="2523034" y="-45206"/>
              <a:ext cx="3260254" cy="6885384"/>
            </a:xfrm>
            <a:prstGeom prst="rect">
              <a:avLst/>
            </a:prstGeom>
          </p:spPr>
        </p:pic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9860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95325" y="1376772"/>
            <a:ext cx="10801350" cy="228421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83432" y="6500770"/>
            <a:ext cx="50400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0" y="576000"/>
            <a:ext cx="12200219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1528" y="6507292"/>
            <a:ext cx="263460" cy="123111"/>
          </a:xfrm>
          <a:prstGeom prst="rect">
            <a:avLst/>
          </a:prstGeom>
        </p:spPr>
        <p:txBody>
          <a:bodyPr vert="horz" wrap="none" lIns="36000" tIns="0" rIns="36000" bIns="0" rtlCol="0" anchor="ctr">
            <a:spAutoFit/>
          </a:bodyPr>
          <a:lstStyle>
            <a:lvl1pPr algn="l">
              <a:defRPr lang="fr-FR" sz="800" b="1" smtClean="0"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57C415-651B-3241-8AB0-1BCF9DB3B237}"/>
              </a:ext>
            </a:extLst>
          </p:cNvPr>
          <p:cNvPicPr>
            <a:picLocks noChangeAspect="1"/>
          </p:cNvPicPr>
          <p:nvPr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85" r:id="rId4"/>
    <p:sldLayoutId id="2147483659" r:id="rId5"/>
    <p:sldLayoutId id="2147483686" r:id="rId6"/>
    <p:sldLayoutId id="2147483661" r:id="rId7"/>
    <p:sldLayoutId id="2147483687" r:id="rId8"/>
    <p:sldLayoutId id="2147483663" r:id="rId9"/>
    <p:sldLayoutId id="2147483688" r:id="rId10"/>
    <p:sldLayoutId id="2147483665" r:id="rId11"/>
    <p:sldLayoutId id="2147483689" r:id="rId12"/>
    <p:sldLayoutId id="2147483691" r:id="rId13"/>
    <p:sldLayoutId id="2147483690" r:id="rId14"/>
    <p:sldLayoutId id="2147483694" r:id="rId15"/>
    <p:sldLayoutId id="2147483693" r:id="rId16"/>
    <p:sldLayoutId id="2147483697" r:id="rId17"/>
    <p:sldLayoutId id="2147483696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658" r:id="rId31"/>
    <p:sldLayoutId id="2147483660" r:id="rId32"/>
    <p:sldLayoutId id="2147483662" r:id="rId33"/>
    <p:sldLayoutId id="2147483664" r:id="rId34"/>
    <p:sldLayoutId id="2147483666" r:id="rId35"/>
    <p:sldLayoutId id="2147483692" r:id="rId36"/>
    <p:sldLayoutId id="2147483695" r:id="rId37"/>
    <p:sldLayoutId id="2147483698" r:id="rId38"/>
    <p:sldLayoutId id="2147483680" r:id="rId39"/>
    <p:sldLayoutId id="2147483655" r:id="rId40"/>
    <p:sldLayoutId id="2147483674" r:id="rId41"/>
    <p:sldLayoutId id="2147483678" r:id="rId42"/>
    <p:sldLayoutId id="2147483681" r:id="rId43"/>
    <p:sldLayoutId id="2147483668" r:id="rId44"/>
    <p:sldLayoutId id="2147483669" r:id="rId45"/>
    <p:sldLayoutId id="2147483671" r:id="rId46"/>
    <p:sldLayoutId id="2147483650" r:id="rId47"/>
    <p:sldLayoutId id="2147483652" r:id="rId48"/>
    <p:sldLayoutId id="2147483672" r:id="rId49"/>
    <p:sldLayoutId id="2147483673" r:id="rId50"/>
    <p:sldLayoutId id="2147483682" r:id="rId51"/>
    <p:sldLayoutId id="2147483653" r:id="rId52"/>
    <p:sldLayoutId id="2147483654" r:id="rId53"/>
    <p:sldLayoutId id="2147483670" r:id="rId54"/>
    <p:sldLayoutId id="2147483675" r:id="rId55"/>
    <p:sldLayoutId id="2147483676" r:id="rId56"/>
    <p:sldLayoutId id="2147483679" r:id="rId57"/>
    <p:sldLayoutId id="2147483677" r:id="rId58"/>
    <p:sldLayoutId id="2147483656" r:id="rId59"/>
    <p:sldLayoutId id="2147483683" r:id="rId60"/>
    <p:sldLayoutId id="2147483684" r:id="rId61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None/>
        <a:tabLst>
          <a:tab pos="536575" algn="l"/>
        </a:tabLs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defRPr sz="3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3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300"/>
        </a:spcBef>
        <a:buClr>
          <a:schemeClr val="tx2"/>
        </a:buClr>
        <a:buFont typeface="Symbol" panose="05050102010706020507" pitchFamily="18" charset="2"/>
        <a:buChar char="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300"/>
        </a:spcBef>
        <a:buClrTx/>
        <a:buFont typeface="Arial"/>
        <a:buChar char="•"/>
        <a:defRPr sz="140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2034496"/>
            <a:ext cx="9266173" cy="2222596"/>
          </a:xfrm>
        </p:spPr>
        <p:txBody>
          <a:bodyPr/>
          <a:lstStyle/>
          <a:p>
            <a:r>
              <a:rPr lang="fr-FR" dirty="0" err="1"/>
              <a:t>Sweepdoc</a:t>
            </a:r>
            <a:br>
              <a:rPr lang="fr-FR" dirty="0"/>
            </a:br>
            <a:r>
              <a:rPr lang="fr-FR" sz="5400" dirty="0"/>
              <a:t>Cegid </a:t>
            </a:r>
            <a:r>
              <a:rPr lang="fr-FR" sz="5400" dirty="0" err="1"/>
              <a:t>Hackathon</a:t>
            </a:r>
            <a:r>
              <a:rPr lang="fr-FR" sz="5400" dirty="0"/>
              <a:t> 2019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578804"/>
            <a:ext cx="8906207" cy="1537024"/>
          </a:xfrm>
        </p:spPr>
        <p:txBody>
          <a:bodyPr/>
          <a:lstStyle/>
          <a:p>
            <a:r>
              <a:rPr lang="fr-FR" dirty="0"/>
              <a:t>Laisser </a:t>
            </a:r>
            <a:r>
              <a:rPr lang="fr-FR" dirty="0" err="1"/>
              <a:t>Sweepdoc</a:t>
            </a:r>
            <a:r>
              <a:rPr lang="fr-FR" dirty="0"/>
              <a:t> organiser votre comptabilité</a:t>
            </a:r>
          </a:p>
          <a:p>
            <a:r>
              <a:rPr lang="fr-FR" dirty="0"/>
              <a:t>pour seulement 0,75€/mois</a:t>
            </a:r>
          </a:p>
          <a:p>
            <a:r>
              <a:rPr lang="fr-FR" sz="2400" dirty="0">
                <a:solidFill>
                  <a:schemeClr val="accent1"/>
                </a:solidFill>
              </a:rPr>
              <a:t>Offre de lancement : pour 100 doc traités 50 offerts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-1377957" y="4949954"/>
            <a:ext cx="2755914" cy="1457698"/>
          </a:xfrm>
          <a:prstGeom prst="homePlate">
            <a:avLst>
              <a:gd name="adj" fmla="val 2393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square" lIns="36000" tIns="36000" rIns="108000" bIns="36000" anchor="b">
            <a:spAutoFit/>
          </a:bodyPr>
          <a:lstStyle/>
          <a:p>
            <a:pPr algn="l"/>
            <a:r>
              <a:rPr lang="fr-FR" sz="1000" b="1" dirty="0"/>
              <a:t>MODIFICATION DU PIED DE TOUTES LES DIAPOSITIVES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onglet [Insertion] | "En-tête/Pied"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dans le champ "Pied de page", modifiez les informations ;</a:t>
            </a:r>
          </a:p>
          <a:p>
            <a:pPr marL="108000" indent="-108000">
              <a:buFontTx/>
              <a:buChar char="-"/>
            </a:pPr>
            <a:r>
              <a:rPr lang="fr-FR" sz="1000" dirty="0"/>
              <a:t>cliquez sur le bouton [Appliquer partout].</a:t>
            </a:r>
          </a:p>
          <a:p>
            <a:r>
              <a:rPr lang="fr-FR" sz="1000" i="1" dirty="0"/>
              <a:t>Ne modifiez pas les données dans la diapo elle-même, elles ne seraient pas reportées dans les suivantes.</a:t>
            </a:r>
          </a:p>
        </p:txBody>
      </p:sp>
    </p:spTree>
    <p:extLst>
      <p:ext uri="{BB962C8B-B14F-4D97-AF65-F5344CB8AC3E}">
        <p14:creationId xmlns:p14="http://schemas.microsoft.com/office/powerpoint/2010/main" val="345495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E019-0F94-874D-AECA-D2DDC23B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80230"/>
            <a:ext cx="10801350" cy="307777"/>
          </a:xfrm>
        </p:spPr>
        <p:txBody>
          <a:bodyPr/>
          <a:lstStyle/>
          <a:p>
            <a:r>
              <a:rPr lang="en-US" dirty="0" err="1"/>
              <a:t>Sweepdoc</a:t>
            </a:r>
            <a:r>
              <a:rPr lang="en-US" dirty="0"/>
              <a:t> -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E8751-6F43-1849-9D59-A90FC8F71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634D0-AA28-BD49-BA83-A956BF58F3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4F61BEA-617A-2B44-A5B8-BF4D1353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73" y="0"/>
            <a:ext cx="915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00056" y="3717032"/>
            <a:ext cx="4716599" cy="923330"/>
          </a:xfrm>
        </p:spPr>
        <p:txBody>
          <a:bodyPr/>
          <a:lstStyle/>
          <a:p>
            <a:r>
              <a:rPr lang="fr-FR" dirty="0"/>
              <a:t>Limites du </a:t>
            </a:r>
            <a:r>
              <a:rPr lang="fr-FR" dirty="0" err="1"/>
              <a:t>poc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69010" y="908720"/>
            <a:ext cx="1502582" cy="3046988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292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2598004"/>
            <a:ext cx="4716599" cy="1661993"/>
          </a:xfrm>
        </p:spPr>
        <p:txBody>
          <a:bodyPr/>
          <a:lstStyle/>
          <a:p>
            <a:r>
              <a:rPr lang="fr-FR" dirty="0"/>
              <a:t>Foire aux</a:t>
            </a:r>
            <a:br>
              <a:rPr lang="fr-FR" dirty="0"/>
            </a:br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292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53041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3485570"/>
          </a:xfrm>
        </p:spPr>
        <p:txBody>
          <a:bodyPr/>
          <a:lstStyle/>
          <a:p>
            <a:r>
              <a:rPr lang="fr-FR" dirty="0"/>
              <a:t>Présentation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Architecture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Limites du POC</a:t>
            </a:r>
          </a:p>
          <a:p>
            <a:pPr lvl="1"/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5"/>
          <p:cNvSpPr txBox="1">
            <a:spLocks/>
          </p:cNvSpPr>
          <p:nvPr/>
        </p:nvSpPr>
        <p:spPr>
          <a:xfrm>
            <a:off x="2592459" y="3336468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02</a:t>
            </a:r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2592459" y="4685046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46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923330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44072" y="908720"/>
            <a:ext cx="1641767" cy="3103414"/>
          </a:xfrm>
        </p:spPr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589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905C-13ED-E146-9D9A-DEBE330A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662F3-AADA-E045-8E40-419A6F30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C63E0-70CC-3240-9C3B-0CC6A8DF19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Le problème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0DBE2-0823-964E-ADA0-1199161A3B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11DEB-32C5-7E4F-8C20-599974C4DA5E}"/>
              </a:ext>
            </a:extLst>
          </p:cNvPr>
          <p:cNvSpPr txBox="1"/>
          <p:nvPr/>
        </p:nvSpPr>
        <p:spPr>
          <a:xfrm>
            <a:off x="813258" y="2258231"/>
            <a:ext cx="9675230" cy="187743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br>
              <a:rPr lang="fr-FR" dirty="0"/>
            </a:br>
            <a:r>
              <a:rPr lang="fr-FR" dirty="0"/>
              <a:t>"La boite à chaussure" historique des dirigeants de TPE a progressivement migré dans leur boite email.</a:t>
            </a:r>
          </a:p>
          <a:p>
            <a:r>
              <a:rPr lang="fr-FR" dirty="0"/>
              <a:t>La digitalisation systématique des échanges entre les clients et les fournisseurs en est la conséquence. </a:t>
            </a:r>
          </a:p>
          <a:p>
            <a:br>
              <a:rPr lang="fr-FR" dirty="0"/>
            </a:br>
            <a:r>
              <a:rPr lang="fr-FR" dirty="0"/>
              <a:t>Malgré tout les entrepreneurs ne prennent pas le temps de communiquer les documents qu'ils reçoivent régulièrement dans leurs boite email à leur expert-comptable.</a:t>
            </a:r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0744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4B52-B1EF-8144-94CF-670DE260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09792"/>
            <a:ext cx="11953478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-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82054-445B-444E-8473-F768F8A8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AA3B1-0DA5-0C4F-A8FE-BDAEC69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499883"/>
            <a:ext cx="6408787" cy="3764685"/>
          </a:xfrm>
        </p:spPr>
        <p:txBody>
          <a:bodyPr/>
          <a:lstStyle/>
          <a:p>
            <a:r>
              <a:rPr lang="fr-FR" dirty="0"/>
              <a:t>La solution : </a:t>
            </a:r>
            <a:r>
              <a:rPr lang="fr-FR" dirty="0" err="1"/>
              <a:t>Sweepdoc</a:t>
            </a:r>
            <a:br>
              <a:rPr lang="fr-FR" dirty="0"/>
            </a:br>
            <a:br>
              <a:rPr lang="fr-FR" dirty="0"/>
            </a:br>
            <a:r>
              <a:rPr lang="fr-FR" b="0" dirty="0"/>
              <a:t>Le robot qui catégorise vos emails et traite vos pièces automatiquement pour les envoyer dans la comptabilité du dossier.</a:t>
            </a:r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AAC8B-CDB8-874A-A4DA-5BBBD7479E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574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92F-53B7-4043-A5DA-550CB175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-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63B95-E87D-BC43-83B7-766342F7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4875F-A1CB-424E-BB8C-8D19343AF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029" y="761294"/>
            <a:ext cx="4644516" cy="514564"/>
          </a:xfrm>
        </p:spPr>
        <p:txBody>
          <a:bodyPr/>
          <a:lstStyle/>
          <a:p>
            <a:r>
              <a:rPr lang="fr-FR" dirty="0"/>
              <a:t>Comment ça fonctionne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6798A-D75C-8A40-ACB3-FD4CE3ACF6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F374F-4BCD-F546-9BC7-47B035B5548A}"/>
              </a:ext>
            </a:extLst>
          </p:cNvPr>
          <p:cNvSpPr txBox="1"/>
          <p:nvPr/>
        </p:nvSpPr>
        <p:spPr>
          <a:xfrm>
            <a:off x="6384032" y="1556792"/>
            <a:ext cx="5807968" cy="440120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Le chef d'entreprise en autorisant simplement </a:t>
            </a:r>
            <a:r>
              <a:rPr lang="fr-FR" sz="1600" dirty="0" err="1"/>
              <a:t>Sweepdoc</a:t>
            </a:r>
            <a:r>
              <a:rPr lang="fr-FR" sz="1600" dirty="0"/>
              <a:t> à accéder à sa boite email verra chaque jour ses emails catégorisés par nature.</a:t>
            </a:r>
          </a:p>
          <a:p>
            <a:endParaRPr lang="fr-FR" sz="1600" dirty="0"/>
          </a:p>
          <a:p>
            <a:r>
              <a:rPr lang="fr-FR" sz="1600" dirty="0"/>
              <a:t>Périodiquement il recevra un email récapitulatif des pièces par catégorie à mettre à disposition de son expert-comptable.</a:t>
            </a:r>
          </a:p>
          <a:p>
            <a:endParaRPr lang="fr-FR" sz="1600" dirty="0"/>
          </a:p>
          <a:p>
            <a:r>
              <a:rPr lang="fr-FR" sz="1600" dirty="0"/>
              <a:t>Un simple click lui permettra de le faire.</a:t>
            </a:r>
          </a:p>
          <a:p>
            <a:br>
              <a:rPr lang="fr-FR" sz="1600" dirty="0"/>
            </a:br>
            <a:r>
              <a:rPr lang="fr-FR" sz="1600" dirty="0"/>
              <a:t>Dès qu'un email arrive ou part de la boite de l'utilisateur il est pris en charge par le service </a:t>
            </a:r>
            <a:r>
              <a:rPr lang="fr-FR" sz="1600" dirty="0" err="1"/>
              <a:t>Sweepdoc</a:t>
            </a:r>
            <a:r>
              <a:rPr lang="fr-FR" sz="1600" dirty="0"/>
              <a:t> qui le catégorise en fonction de l'émetteur, du sujet, du corps et de ses attachements.</a:t>
            </a:r>
          </a:p>
          <a:p>
            <a:br>
              <a:rPr lang="fr-FR" sz="1600" dirty="0"/>
            </a:br>
            <a:r>
              <a:rPr lang="fr-FR" sz="1600" dirty="0"/>
              <a:t>Si l'email est significatif un flag lui est affecté par catégorie : achat, vente, contrat, échéancier, feuille de maladie ...</a:t>
            </a:r>
          </a:p>
          <a:p>
            <a:br>
              <a:rPr lang="fr-FR" sz="1600" dirty="0"/>
            </a:br>
            <a:r>
              <a:rPr lang="fr-FR" sz="1600" dirty="0"/>
              <a:t>Une chaine de traitement spécifique est utilisée pour chaque nature de document.</a:t>
            </a:r>
          </a:p>
          <a:p>
            <a:pPr>
              <a:buClr>
                <a:schemeClr val="tx2"/>
              </a:buClr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45817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8B78A8D-B82C-3240-AAFB-27D43E2273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CA291-1D0D-AE40-B5D0-1AB58273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- Présentation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9C80A-3734-5347-B87C-2433252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9FF22-A38E-FC4A-91C4-B810E9B615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836712"/>
            <a:ext cx="5400675" cy="514564"/>
          </a:xfrm>
        </p:spPr>
        <p:txBody>
          <a:bodyPr/>
          <a:lstStyle/>
          <a:p>
            <a:r>
              <a:rPr lang="fr-FR" dirty="0"/>
              <a:t>Traitement des achats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F8B4-786E-D34E-A8C9-EF357657A2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F13E4-E9C3-F54E-8DC9-F3785CE8EA8B}"/>
              </a:ext>
            </a:extLst>
          </p:cNvPr>
          <p:cNvSpPr txBox="1"/>
          <p:nvPr/>
        </p:nvSpPr>
        <p:spPr>
          <a:xfrm>
            <a:off x="695325" y="1590283"/>
            <a:ext cx="6552803" cy="510909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Pour les achats, </a:t>
            </a:r>
            <a:r>
              <a:rPr lang="fr-FR" sz="1600" dirty="0" err="1"/>
              <a:t>Sweepdoc</a:t>
            </a:r>
            <a:r>
              <a:rPr lang="fr-FR" sz="1600" dirty="0"/>
              <a:t> est branché sur le service Cegid Bank qui collecte les transactions bancaires (ex </a:t>
            </a:r>
            <a:r>
              <a:rPr lang="fr-FR" sz="1600" dirty="0" err="1"/>
              <a:t>Bankin</a:t>
            </a:r>
            <a:r>
              <a:rPr lang="fr-FR" sz="1600" dirty="0"/>
              <a:t>).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A chaque réception d'une transaction bancaire le service de « </a:t>
            </a:r>
            <a:r>
              <a:rPr lang="fr-FR" sz="1600" dirty="0" err="1"/>
              <a:t>matching</a:t>
            </a:r>
            <a:r>
              <a:rPr lang="fr-FR" sz="1600" dirty="0"/>
              <a:t> » de </a:t>
            </a:r>
            <a:r>
              <a:rPr lang="fr-FR" sz="1600" dirty="0" err="1"/>
              <a:t>Sweepdoc</a:t>
            </a:r>
            <a:r>
              <a:rPr lang="fr-FR" sz="1600" dirty="0"/>
              <a:t> se déclenche et recherche un email correspondant à la transaction.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En cas de « </a:t>
            </a:r>
            <a:r>
              <a:rPr lang="fr-FR" sz="1600" dirty="0" err="1"/>
              <a:t>matching</a:t>
            </a:r>
            <a:r>
              <a:rPr lang="fr-FR" sz="1600" dirty="0"/>
              <a:t> » la catégorie "passé en banque" est affectée à l'email.</a:t>
            </a:r>
          </a:p>
          <a:p>
            <a:br>
              <a:rPr lang="fr-FR" sz="1600" dirty="0"/>
            </a:br>
            <a:r>
              <a:rPr lang="fr-FR" sz="1600" dirty="0"/>
              <a:t>A la fin de la période un email récapitulatif des transactions est envoyé à l'utilisateur.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Les pièces à traiter sont présentées pour validation dans une « </a:t>
            </a:r>
            <a:r>
              <a:rPr lang="fr-FR" sz="1600" dirty="0" err="1"/>
              <a:t>AdaptiveCard</a:t>
            </a:r>
            <a:r>
              <a:rPr lang="fr-FR" sz="1600" dirty="0"/>
              <a:t> » incluse au sein de l'email de récapitulatif.</a:t>
            </a:r>
          </a:p>
          <a:p>
            <a:br>
              <a:rPr lang="fr-FR" sz="1600" dirty="0"/>
            </a:br>
            <a:r>
              <a:rPr lang="fr-FR" sz="1600" dirty="0"/>
              <a:t>A la validation de l’email le service adresse les pièces au service PIA qui génère les écritures dans la comptabilité du dossier.</a:t>
            </a:r>
          </a:p>
          <a:p>
            <a:endParaRPr lang="fr-FR" sz="1600" dirty="0"/>
          </a:p>
          <a:p>
            <a:r>
              <a:rPr lang="fr-FR" sz="1600" dirty="0"/>
              <a:t>L'email est catégorisé en retour par le service comme « comptabilisé » et contient alors les tags : «achat » « comptabilisé »</a:t>
            </a:r>
            <a:br>
              <a:rPr lang="fr-FR" sz="1600" dirty="0"/>
            </a:br>
            <a:endParaRPr lang="fr-FR" sz="1600" dirty="0"/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9215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-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92F49-A5C0-4E46-9652-2D266B0B9A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Avantages d’une solution modulaire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2658393"/>
            <a:ext cx="10801350" cy="33239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dirty="0" err="1"/>
              <a:t>Sweepdoc</a:t>
            </a:r>
            <a:r>
              <a:rPr lang="fr-FR" dirty="0"/>
              <a:t> dépend uniquement des catégories qui sont affectées aux emails.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Ainsi l'utilisateur peut à tout moment ajouter ou supprimer une catégorie sur un email pour l'inclure ou l'exclure du processus de traitement.</a:t>
            </a:r>
          </a:p>
          <a:p>
            <a:br>
              <a:rPr lang="fr-FR" dirty="0"/>
            </a:br>
            <a:r>
              <a:rPr lang="fr-FR" dirty="0"/>
              <a:t>L'architecture de </a:t>
            </a:r>
            <a:r>
              <a:rPr lang="fr-FR" dirty="0" err="1"/>
              <a:t>Sweepdoc</a:t>
            </a:r>
            <a:r>
              <a:rPr lang="fr-FR" dirty="0"/>
              <a:t> est totalement modulaire et "</a:t>
            </a:r>
            <a:r>
              <a:rPr lang="fr-FR" dirty="0" err="1"/>
              <a:t>scalable</a:t>
            </a:r>
            <a:r>
              <a:rPr lang="fr-FR" dirty="0"/>
              <a:t>" elle s'appuie uniquement sur des micro-services.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 chaque catégorie correspond un micro-service particulier.</a:t>
            </a:r>
            <a:br>
              <a:rPr lang="fr-FR" dirty="0"/>
            </a:br>
            <a:endParaRPr lang="fr-FR" dirty="0"/>
          </a:p>
          <a:p>
            <a:r>
              <a:rPr lang="fr-FR" dirty="0"/>
              <a:t>Ceci permet de déployer des catégories au fil de l'eau ayant chacune un service spécifique associé pour effectuer les traitements.</a:t>
            </a:r>
          </a:p>
        </p:txBody>
      </p:sp>
    </p:spTree>
    <p:extLst>
      <p:ext uri="{BB962C8B-B14F-4D97-AF65-F5344CB8AC3E}">
        <p14:creationId xmlns:p14="http://schemas.microsoft.com/office/powerpoint/2010/main" val="85402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923330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41018" y="908720"/>
            <a:ext cx="1502582" cy="3046988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922219"/>
      </p:ext>
    </p:extLst>
  </p:cSld>
  <p:clrMapOvr>
    <a:masterClrMapping/>
  </p:clrMapOvr>
</p:sld>
</file>

<file path=ppt/theme/theme1.xml><?xml version="1.0" encoding="utf-8"?>
<a:theme xmlns:a="http://schemas.openxmlformats.org/drawingml/2006/main" name="Cegid_TemplateFR_V2_010818">
  <a:themeElements>
    <a:clrScheme name="CEGID_Couleurs">
      <a:dk1>
        <a:srgbClr val="002C52"/>
      </a:dk1>
      <a:lt1>
        <a:sysClr val="window" lastClr="FFFFFF"/>
      </a:lt1>
      <a:dk2>
        <a:srgbClr val="0046FE"/>
      </a:dk2>
      <a:lt2>
        <a:srgbClr val="F5F6F7"/>
      </a:lt2>
      <a:accent1>
        <a:srgbClr val="FF5C35"/>
      </a:accent1>
      <a:accent2>
        <a:srgbClr val="002C52"/>
      </a:accent2>
      <a:accent3>
        <a:srgbClr val="0046FE"/>
      </a:accent3>
      <a:accent4>
        <a:srgbClr val="D9E7FF"/>
      </a:accent4>
      <a:accent5>
        <a:srgbClr val="808080"/>
      </a:accent5>
      <a:accent6>
        <a:srgbClr val="F5F6F7"/>
      </a:accent6>
      <a:hlink>
        <a:srgbClr val="002C52"/>
      </a:hlink>
      <a:folHlink>
        <a:srgbClr val="002C52"/>
      </a:folHlink>
    </a:clrScheme>
    <a:fontScheme name="CEGID_Police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 marL="285750" indent="-285750">
          <a:buClr>
            <a:schemeClr val="tx2"/>
          </a:buClr>
          <a:buFont typeface="Arial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egid presentation FR" id="{1AA841B6-CDBF-ED4C-8262-4E7299918641}" vid="{89C72BBC-5DF0-A649-B96B-BD36EC7538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1458</TotalTime>
  <Words>259</Words>
  <Application>Microsoft Macintosh PowerPoint</Application>
  <PresentationFormat>Widescreen</PresentationFormat>
  <Paragraphs>79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Symbol</vt:lpstr>
      <vt:lpstr>Cegid_TemplateFR_V2_010818</vt:lpstr>
      <vt:lpstr>Sweepdoc Cegid Hackathon 2019</vt:lpstr>
      <vt:lpstr>PowerPoint Presentation</vt:lpstr>
      <vt:lpstr>Présentation</vt:lpstr>
      <vt:lpstr>Présentation</vt:lpstr>
      <vt:lpstr>Sweepdoc - Présentation</vt:lpstr>
      <vt:lpstr>Sweepdoc - Présentation</vt:lpstr>
      <vt:lpstr>Sweepdoc - Présentation</vt:lpstr>
      <vt:lpstr>Sweepdoc - Présentation</vt:lpstr>
      <vt:lpstr>Architecture</vt:lpstr>
      <vt:lpstr>Sweepdoc - architecture</vt:lpstr>
      <vt:lpstr>Limites du poc</vt:lpstr>
      <vt:lpstr>Foire aux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Romane GARCIA</dc:creator>
  <cp:lastModifiedBy>Christian Taltas</cp:lastModifiedBy>
  <cp:revision>58</cp:revision>
  <dcterms:created xsi:type="dcterms:W3CDTF">2018-08-01T12:20:09Z</dcterms:created>
  <dcterms:modified xsi:type="dcterms:W3CDTF">2019-07-03T08:14:43Z</dcterms:modified>
</cp:coreProperties>
</file>